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D3886"/>
    <a:srgbClr val="F778D5"/>
    <a:srgbClr val="931C9A"/>
    <a:srgbClr val="637790"/>
    <a:srgbClr val="859FC1"/>
    <a:srgbClr val="FF53C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58" autoAdjust="0"/>
    <p:restoredTop sz="94652" autoAdjust="0"/>
  </p:normalViewPr>
  <p:slideViewPr>
    <p:cSldViewPr snapToGrid="0" snapToObjects="1">
      <p:cViewPr varScale="1">
        <p:scale>
          <a:sx n="103" d="100"/>
          <a:sy n="103" d="100"/>
        </p:scale>
        <p:origin x="-48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4B5A1F-92D7-4A45-B5A3-C597C39B5319}" type="datetimeFigureOut">
              <a:rPr lang="en-US" smtClean="0"/>
              <a:pPr/>
              <a:t>1/14/10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A69D27-C20A-5946-9166-D82ADD205E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69D27-C20A-5946-9166-D82ADD205E1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69D27-C20A-5946-9166-D82ADD205E1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ß</a:t>
            </a:r>
            <a:endParaRPr lang="en-US"/>
          </a:p>
        </p:txBody>
      </p:sp>
      <p:sp>
        <p:nvSpPr>
          <p:cNvPr id="4" name="Slide Number Placeholder 3"/>
          <p:cNvSpPr>
            <a:spLocks noGrp="1"/>
          </p:cNvSpPr>
          <p:nvPr>
            <p:ph type="sldNum" sz="quarter" idx="10"/>
          </p:nvPr>
        </p:nvSpPr>
        <p:spPr/>
        <p:txBody>
          <a:bodyPr/>
          <a:lstStyle/>
          <a:p>
            <a:fld id="{B8A69D27-C20A-5946-9166-D82ADD205E15}"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C9082B-FD6E-2B48-B075-077503C5163E}"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9082B-FD6E-2B48-B075-077503C5163E}"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9082B-FD6E-2B48-B075-077503C5163E}"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9082B-FD6E-2B48-B075-077503C5163E}"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9082B-FD6E-2B48-B075-077503C5163E}"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C9082B-FD6E-2B48-B075-077503C5163E}" type="datetimeFigureOut">
              <a:rPr lang="en-US" smtClean="0"/>
              <a:pPr/>
              <a:t>1/14/10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C9082B-FD6E-2B48-B075-077503C5163E}" type="datetimeFigureOut">
              <a:rPr lang="en-US" smtClean="0"/>
              <a:pPr/>
              <a:t>1/14/10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C9082B-FD6E-2B48-B075-077503C5163E}" type="datetimeFigureOut">
              <a:rPr lang="en-US" smtClean="0"/>
              <a:pPr/>
              <a:t>1/14/10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C9082B-FD6E-2B48-B075-077503C5163E}" type="datetimeFigureOut">
              <a:rPr lang="en-US" smtClean="0"/>
              <a:pPr/>
              <a:t>1/14/10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9082B-FD6E-2B48-B075-077503C5163E}" type="datetimeFigureOut">
              <a:rPr lang="en-US" smtClean="0"/>
              <a:pPr/>
              <a:t>1/14/10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9082B-FD6E-2B48-B075-077503C5163E}" type="datetimeFigureOut">
              <a:rPr lang="en-US" smtClean="0"/>
              <a:pPr/>
              <a:t>1/14/10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3EF34B-B52D-B941-8A7E-ACF8558BD9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9082B-FD6E-2B48-B075-077503C5163E}" type="datetimeFigureOut">
              <a:rPr lang="en-US" smtClean="0"/>
              <a:pPr/>
              <a:t>1/14/10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EF34B-B52D-B941-8A7E-ACF8558BD9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pic>
        <p:nvPicPr>
          <p:cNvPr id="4" name="Picture 3"/>
          <p:cNvPicPr>
            <a:picLocks noChangeAspect="1"/>
          </p:cNvPicPr>
          <p:nvPr/>
        </p:nvPicPr>
        <p:blipFill>
          <a:blip r:embed="rId3">
            <a:alphaModFix amt="91000"/>
          </a:blip>
          <a:stretch>
            <a:fillRect/>
          </a:stretch>
        </p:blipFill>
        <p:spPr>
          <a:xfrm>
            <a:off x="0" y="-1"/>
            <a:ext cx="9144000" cy="6858001"/>
          </a:xfrm>
          <a:prstGeom prst="rect">
            <a:avLst/>
          </a:prstGeom>
        </p:spPr>
      </p:pic>
      <p:sp>
        <p:nvSpPr>
          <p:cNvPr id="3" name="Subtitle 2"/>
          <p:cNvSpPr>
            <a:spLocks noGrp="1"/>
          </p:cNvSpPr>
          <p:nvPr>
            <p:ph type="subTitle" idx="1"/>
          </p:nvPr>
        </p:nvSpPr>
        <p:spPr>
          <a:xfrm>
            <a:off x="0" y="0"/>
            <a:ext cx="8964603" cy="2734130"/>
          </a:xfrm>
        </p:spPr>
        <p:txBody>
          <a:bodyPr>
            <a:noAutofit/>
          </a:bodyPr>
          <a:lstStyle/>
          <a:p>
            <a:r>
              <a:rPr lang="en-US" sz="8700" dirty="0" smtClean="0">
                <a:solidFill>
                  <a:srgbClr val="C0504D"/>
                </a:solidFill>
                <a:latin typeface="African"/>
                <a:cs typeface="African"/>
              </a:rPr>
              <a:t>West Africa</a:t>
            </a:r>
            <a:endParaRPr lang="en-US" sz="8700" dirty="0">
              <a:solidFill>
                <a:srgbClr val="C0504D"/>
              </a:solidFill>
              <a:latin typeface="African"/>
              <a:cs typeface="African"/>
            </a:endParaRPr>
          </a:p>
        </p:txBody>
      </p:sp>
      <p:sp>
        <p:nvSpPr>
          <p:cNvPr id="5" name="TextBox 4"/>
          <p:cNvSpPr txBox="1"/>
          <p:nvPr/>
        </p:nvSpPr>
        <p:spPr>
          <a:xfrm>
            <a:off x="0" y="6078506"/>
            <a:ext cx="6403474" cy="446276"/>
          </a:xfrm>
          <a:prstGeom prst="rect">
            <a:avLst/>
          </a:prstGeom>
          <a:noFill/>
        </p:spPr>
        <p:txBody>
          <a:bodyPr wrap="square" rtlCol="0">
            <a:spAutoFit/>
          </a:bodyPr>
          <a:lstStyle/>
          <a:p>
            <a:r>
              <a:rPr lang="en-US" sz="2300" dirty="0" smtClean="0">
                <a:solidFill>
                  <a:schemeClr val="accent2">
                    <a:lumMod val="75000"/>
                  </a:schemeClr>
                </a:solidFill>
                <a:latin typeface="Digs My Hart"/>
                <a:cs typeface="Digs My Hart"/>
              </a:rPr>
              <a:t>By</a:t>
            </a:r>
            <a:r>
              <a:rPr lang="en-US" sz="2300" dirty="0" smtClean="0">
                <a:latin typeface="Digs My Hart"/>
                <a:cs typeface="Digs My Hart"/>
              </a:rPr>
              <a:t> </a:t>
            </a:r>
            <a:r>
              <a:rPr lang="en-US" sz="2300" dirty="0" smtClean="0">
                <a:solidFill>
                  <a:srgbClr val="660066"/>
                </a:solidFill>
                <a:latin typeface="Digs My Hart"/>
                <a:cs typeface="Digs My Hart"/>
              </a:rPr>
              <a:t>Susan Lee</a:t>
            </a:r>
            <a:r>
              <a:rPr lang="en-US" sz="2300" dirty="0" smtClean="0">
                <a:latin typeface="Digs My Hart"/>
                <a:cs typeface="Digs My Hart"/>
              </a:rPr>
              <a:t>, </a:t>
            </a:r>
            <a:r>
              <a:rPr lang="en-US" sz="2300" dirty="0" smtClean="0">
                <a:solidFill>
                  <a:srgbClr val="3366FF"/>
                </a:solidFill>
                <a:latin typeface="Digs My Hart"/>
                <a:cs typeface="Digs My Hart"/>
              </a:rPr>
              <a:t>Jessica Jun</a:t>
            </a:r>
            <a:r>
              <a:rPr lang="en-US" sz="2300" dirty="0" smtClean="0">
                <a:latin typeface="Digs My Hart"/>
                <a:cs typeface="Digs My Hart"/>
              </a:rPr>
              <a:t>, </a:t>
            </a:r>
            <a:r>
              <a:rPr lang="en-US" sz="2300" dirty="0" smtClean="0">
                <a:solidFill>
                  <a:srgbClr val="FF53C5"/>
                </a:solidFill>
                <a:latin typeface="Digs My Hart"/>
                <a:cs typeface="Digs My Hart"/>
              </a:rPr>
              <a:t>Suji Kwon</a:t>
            </a:r>
            <a:endParaRPr lang="en-US" sz="2300" dirty="0">
              <a:solidFill>
                <a:srgbClr val="FF53C5"/>
              </a:solidFill>
              <a:latin typeface="Digs My Hart"/>
              <a:cs typeface="Digs My Har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lumMod val="60000"/>
                    <a:lumOff val="40000"/>
                  </a:schemeClr>
                </a:solidFill>
                <a:latin typeface="Digs My Hart"/>
                <a:cs typeface="Digs My Hart"/>
              </a:rPr>
              <a:t>Keeping Traditions Alive</a:t>
            </a:r>
            <a:endParaRPr lang="en-US" dirty="0">
              <a:solidFill>
                <a:schemeClr val="tx2">
                  <a:lumMod val="60000"/>
                  <a:lumOff val="40000"/>
                </a:schemeClr>
              </a:solidFill>
              <a:latin typeface="Digs My Hart"/>
              <a:cs typeface="Digs My Hart"/>
            </a:endParaRPr>
          </a:p>
        </p:txBody>
      </p:sp>
      <p:sp>
        <p:nvSpPr>
          <p:cNvPr id="3" name="Content Placeholder 2"/>
          <p:cNvSpPr>
            <a:spLocks noGrp="1"/>
          </p:cNvSpPr>
          <p:nvPr>
            <p:ph idx="1"/>
          </p:nvPr>
        </p:nvSpPr>
        <p:spPr>
          <a:xfrm>
            <a:off x="3714680" y="1417638"/>
            <a:ext cx="5236670" cy="5540315"/>
          </a:xfrm>
        </p:spPr>
        <p:txBody>
          <a:bodyPr>
            <a:noAutofit/>
          </a:bodyPr>
          <a:lstStyle/>
          <a:p>
            <a:r>
              <a:rPr lang="en-US" sz="3100" dirty="0" smtClean="0">
                <a:solidFill>
                  <a:srgbClr val="637790"/>
                </a:solidFill>
                <a:latin typeface="Just Jessie"/>
                <a:cs typeface="Just Jessie"/>
              </a:rPr>
              <a:t>Cultures are changing, like urbanization which affects families and the way they adapt. They continue to pass their traditions, values and history to their young. </a:t>
            </a:r>
          </a:p>
          <a:p>
            <a:r>
              <a:rPr lang="en-US" sz="3100" dirty="0" smtClean="0">
                <a:solidFill>
                  <a:srgbClr val="637790"/>
                </a:solidFill>
                <a:latin typeface="Just Jessie"/>
                <a:cs typeface="Just Jessie"/>
              </a:rPr>
              <a:t>One of the important way of passing their traditions is by storytelling. A storyteller called a </a:t>
            </a:r>
            <a:r>
              <a:rPr lang="en-US" sz="3100" dirty="0" err="1" smtClean="0">
                <a:solidFill>
                  <a:srgbClr val="637790"/>
                </a:solidFill>
                <a:latin typeface="Just Jessie"/>
                <a:cs typeface="Just Jessie"/>
              </a:rPr>
              <a:t>griot</a:t>
            </a:r>
            <a:r>
              <a:rPr lang="en-US" sz="3100" dirty="0" smtClean="0">
                <a:solidFill>
                  <a:srgbClr val="637790"/>
                </a:solidFill>
                <a:latin typeface="Just Jessie"/>
                <a:cs typeface="Just Jessie"/>
              </a:rPr>
              <a:t> passes a group’s oral tradition. </a:t>
            </a:r>
            <a:endParaRPr lang="en-US" sz="3100" dirty="0">
              <a:solidFill>
                <a:srgbClr val="637790"/>
              </a:solidFill>
              <a:latin typeface="Just Jessie"/>
              <a:cs typeface="Just Jessie"/>
            </a:endParaRPr>
          </a:p>
        </p:txBody>
      </p:sp>
      <p:pic>
        <p:nvPicPr>
          <p:cNvPr id="5" name="Picture 4"/>
          <p:cNvPicPr>
            <a:picLocks noChangeAspect="1"/>
          </p:cNvPicPr>
          <p:nvPr/>
        </p:nvPicPr>
        <p:blipFill>
          <a:blip r:embed="rId3"/>
          <a:stretch>
            <a:fillRect/>
          </a:stretch>
        </p:blipFill>
        <p:spPr>
          <a:xfrm>
            <a:off x="188734" y="1524001"/>
            <a:ext cx="3171903" cy="2189742"/>
          </a:xfrm>
          <a:prstGeom prst="rect">
            <a:avLst/>
          </a:prstGeom>
        </p:spPr>
      </p:pic>
      <p:sp>
        <p:nvSpPr>
          <p:cNvPr id="8" name="TextBox 7"/>
          <p:cNvSpPr txBox="1"/>
          <p:nvPr/>
        </p:nvSpPr>
        <p:spPr>
          <a:xfrm>
            <a:off x="457200" y="4114110"/>
            <a:ext cx="2903437" cy="2400657"/>
          </a:xfrm>
          <a:prstGeom prst="rect">
            <a:avLst/>
          </a:prstGeom>
          <a:noFill/>
        </p:spPr>
        <p:txBody>
          <a:bodyPr wrap="square" rtlCol="0">
            <a:spAutoFit/>
          </a:bodyPr>
          <a:lstStyle/>
          <a:p>
            <a:r>
              <a:rPr lang="en-US" sz="3000" dirty="0" smtClean="0">
                <a:solidFill>
                  <a:srgbClr val="637790"/>
                </a:solidFill>
                <a:latin typeface="Just Jessie"/>
                <a:cs typeface="Just Jessie"/>
              </a:rPr>
              <a:t>The traditions of West Africa has influenced other cultures, especially American Culture.</a:t>
            </a:r>
            <a:endParaRPr lang="en-US" sz="3000" dirty="0">
              <a:solidFill>
                <a:srgbClr val="637790"/>
              </a:solidFill>
              <a:latin typeface="Just Jessie"/>
              <a:cs typeface="Just Jessie"/>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7348" y="274638"/>
            <a:ext cx="8577847" cy="1143000"/>
          </a:xfrm>
        </p:spPr>
        <p:txBody>
          <a:bodyPr>
            <a:normAutofit/>
          </a:bodyPr>
          <a:lstStyle/>
          <a:p>
            <a:r>
              <a:rPr lang="en-US" sz="5800" dirty="0" smtClean="0">
                <a:solidFill>
                  <a:srgbClr val="660066"/>
                </a:solidFill>
                <a:latin typeface="Digs My Hart"/>
                <a:cs typeface="Digs My Hart"/>
              </a:rPr>
              <a:t>African Families</a:t>
            </a:r>
            <a:endParaRPr lang="en-US" sz="5800" dirty="0">
              <a:solidFill>
                <a:srgbClr val="660066"/>
              </a:solidFill>
              <a:latin typeface="Digs My Hart"/>
              <a:cs typeface="Digs My Hart"/>
            </a:endParaRPr>
          </a:p>
        </p:txBody>
      </p:sp>
      <p:sp>
        <p:nvSpPr>
          <p:cNvPr id="3" name="Content Placeholder 2"/>
          <p:cNvSpPr>
            <a:spLocks noGrp="1"/>
          </p:cNvSpPr>
          <p:nvPr>
            <p:ph idx="1"/>
          </p:nvPr>
        </p:nvSpPr>
        <p:spPr/>
        <p:txBody>
          <a:bodyPr>
            <a:normAutofit fontScale="92500" lnSpcReduction="20000"/>
          </a:bodyPr>
          <a:lstStyle/>
          <a:p>
            <a:r>
              <a:rPr lang="en-US" dirty="0" smtClean="0">
                <a:solidFill>
                  <a:srgbClr val="931C9A"/>
                </a:solidFill>
                <a:latin typeface="Just Jessie"/>
                <a:cs typeface="Just Jessie"/>
              </a:rPr>
              <a:t>Levels of kinship are nuclear family- your immediate family, extended family-nuclear family + other relatives, lineage- family groups that have the same ancestor (matrilineal and </a:t>
            </a:r>
            <a:r>
              <a:rPr lang="en-US" dirty="0" err="1" smtClean="0">
                <a:solidFill>
                  <a:srgbClr val="931C9A"/>
                </a:solidFill>
                <a:latin typeface="Just Jessie"/>
                <a:cs typeface="Just Jessie"/>
              </a:rPr>
              <a:t>patrilineal</a:t>
            </a:r>
            <a:r>
              <a:rPr lang="en-US" dirty="0" smtClean="0">
                <a:solidFill>
                  <a:srgbClr val="931C9A"/>
                </a:solidFill>
                <a:latin typeface="Just Jessie"/>
                <a:cs typeface="Just Jessie"/>
              </a:rPr>
              <a:t>), clan- assembly of lineages.</a:t>
            </a:r>
          </a:p>
          <a:p>
            <a:r>
              <a:rPr lang="en-US" dirty="0" smtClean="0">
                <a:solidFill>
                  <a:srgbClr val="931C9A"/>
                </a:solidFill>
                <a:latin typeface="Just Jessie"/>
                <a:cs typeface="Just Jessie"/>
              </a:rPr>
              <a:t>Family life is changing by urbanization (moving from rural areas to urban)</a:t>
            </a:r>
          </a:p>
          <a:p>
            <a:r>
              <a:rPr lang="en-US" dirty="0" smtClean="0">
                <a:solidFill>
                  <a:srgbClr val="931C9A"/>
                </a:solidFill>
                <a:latin typeface="Just Jessie"/>
                <a:cs typeface="Just Jessie"/>
              </a:rPr>
              <a:t>The men sometimes move to urban areas while the rest of their families stay in rural areas. When they come home they share what they saw and experienced. </a:t>
            </a:r>
          </a:p>
          <a:p>
            <a:endParaRPr lang="en-US" dirty="0">
              <a:solidFill>
                <a:srgbClr val="931C9A"/>
              </a:solidFill>
              <a:latin typeface="Just Jessie"/>
              <a:cs typeface="Just Jessie"/>
            </a:endParaRPr>
          </a:p>
        </p:txBody>
      </p:sp>
      <p:pic>
        <p:nvPicPr>
          <p:cNvPr id="4" name="Picture 3" descr="Embrace.jpg"/>
          <p:cNvPicPr>
            <a:picLocks noChangeAspect="1"/>
          </p:cNvPicPr>
          <p:nvPr/>
        </p:nvPicPr>
        <p:blipFill>
          <a:blip r:embed="rId2"/>
          <a:stretch>
            <a:fillRect/>
          </a:stretch>
        </p:blipFill>
        <p:spPr>
          <a:xfrm>
            <a:off x="7123474" y="53739"/>
            <a:ext cx="1374050" cy="1546461"/>
          </a:xfrm>
          <a:prstGeom prst="rect">
            <a:avLst/>
          </a:prstGeom>
        </p:spPr>
      </p:pic>
      <p:pic>
        <p:nvPicPr>
          <p:cNvPr id="5" name="Picture 4" descr="9ef7cfd15eeda01a.jpg"/>
          <p:cNvPicPr>
            <a:picLocks noChangeAspect="1"/>
          </p:cNvPicPr>
          <p:nvPr/>
        </p:nvPicPr>
        <p:blipFill>
          <a:blip r:embed="rId3"/>
          <a:stretch>
            <a:fillRect/>
          </a:stretch>
        </p:blipFill>
        <p:spPr>
          <a:xfrm>
            <a:off x="3877630" y="5589705"/>
            <a:ext cx="2752319" cy="107291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960827" y="274638"/>
            <a:ext cx="4835595" cy="2987257"/>
          </a:xfrm>
        </p:spPr>
        <p:txBody>
          <a:bodyPr/>
          <a:lstStyle/>
          <a:p>
            <a:r>
              <a:rPr lang="en-US" dirty="0" smtClean="0">
                <a:solidFill>
                  <a:srgbClr val="AD3886"/>
                </a:solidFill>
                <a:latin typeface="Digs My Hart"/>
                <a:cs typeface="Digs My Hart"/>
              </a:rPr>
              <a:t>Cultural Diversity of West Africa</a:t>
            </a:r>
            <a:endParaRPr lang="en-US" dirty="0">
              <a:solidFill>
                <a:srgbClr val="AD3886"/>
              </a:solidFill>
              <a:latin typeface="Digs My Hart"/>
              <a:cs typeface="Digs My Hart"/>
            </a:endParaRPr>
          </a:p>
        </p:txBody>
      </p:sp>
      <p:sp>
        <p:nvSpPr>
          <p:cNvPr id="3" name="Content Placeholder 2"/>
          <p:cNvSpPr>
            <a:spLocks noGrp="1"/>
          </p:cNvSpPr>
          <p:nvPr>
            <p:ph idx="1"/>
          </p:nvPr>
        </p:nvSpPr>
        <p:spPr>
          <a:xfrm>
            <a:off x="419209" y="3261894"/>
            <a:ext cx="8377213" cy="3596105"/>
          </a:xfrm>
        </p:spPr>
        <p:txBody>
          <a:bodyPr>
            <a:normAutofit fontScale="92500" lnSpcReduction="20000"/>
          </a:bodyPr>
          <a:lstStyle/>
          <a:p>
            <a:r>
              <a:rPr lang="en-US" dirty="0" smtClean="0">
                <a:solidFill>
                  <a:srgbClr val="F778D5"/>
                </a:solidFill>
                <a:latin typeface="Just Jessie"/>
                <a:cs typeface="Just Jessie"/>
              </a:rPr>
              <a:t>In West Africa there are hundreds of ethnic groups, which is why so many different languages are spoken there. The ethnic groups lead Africans to learn some of the neighboring village’s languages. West Africans live in rural areas, which are homes enclosed by farmland. People grow their crops on the farmland and sell it. In the Sahara, people herd cattle, sheep, and goats. West Africans living in large cities work in offices, hospitals and hotels.</a:t>
            </a:r>
          </a:p>
          <a:p>
            <a:pPr>
              <a:buNone/>
            </a:pPr>
            <a:endParaRPr lang="en-US" dirty="0"/>
          </a:p>
        </p:txBody>
      </p:sp>
      <p:pic>
        <p:nvPicPr>
          <p:cNvPr id="4" name="Picture 3"/>
          <p:cNvPicPr>
            <a:picLocks noChangeAspect="1"/>
          </p:cNvPicPr>
          <p:nvPr/>
        </p:nvPicPr>
        <p:blipFill>
          <a:blip r:embed="rId3"/>
          <a:stretch>
            <a:fillRect/>
          </a:stretch>
        </p:blipFill>
        <p:spPr>
          <a:xfrm>
            <a:off x="197328" y="458536"/>
            <a:ext cx="3763499" cy="258946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212</TotalTime>
  <Words>265</Words>
  <Application>Microsoft Macintosh PowerPoint</Application>
  <PresentationFormat>On-screen Show (4:3)</PresentationFormat>
  <Paragraphs>16</Paragraphs>
  <Slides>4</Slides>
  <Notes>3</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Office Theme</vt:lpstr>
      <vt:lpstr>Slide 1</vt:lpstr>
      <vt:lpstr>Keeping Traditions Alive</vt:lpstr>
      <vt:lpstr>African Families</vt:lpstr>
      <vt:lpstr>Cultural Diversity of West Africa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7</cp:revision>
  <dcterms:created xsi:type="dcterms:W3CDTF">2010-01-14T05:34:39Z</dcterms:created>
  <dcterms:modified xsi:type="dcterms:W3CDTF">2010-01-14T05:46:47Z</dcterms:modified>
</cp:coreProperties>
</file>